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alibri (MS) Bold" charset="1" panose="020F0702030404030204"/>
      <p:regular r:id="rId13"/>
    </p:embeddedFont>
    <p:embeddedFont>
      <p:font typeface="Calibri (MS)" charset="1" panose="020F050202020403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3683" y="699204"/>
            <a:ext cx="9602407" cy="47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4"/>
              </a:lnSpc>
            </a:pPr>
            <a:r>
              <a:rPr lang="en-US" sz="8365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Air Quality from Space with Artificial Intelligence: The NASA TEMPO 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756412" y="2611648"/>
            <a:ext cx="1872422" cy="187242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BAFD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8900" y="50800"/>
              <a:ext cx="635000" cy="673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121621" y="2976857"/>
            <a:ext cx="1142005" cy="1142005"/>
          </a:xfrm>
          <a:custGeom>
            <a:avLst/>
            <a:gdLst/>
            <a:ahLst/>
            <a:cxnLst/>
            <a:rect r="r" b="b" t="t" l="l"/>
            <a:pathLst>
              <a:path h="1142005" w="1142005">
                <a:moveTo>
                  <a:pt x="0" y="0"/>
                </a:moveTo>
                <a:lnTo>
                  <a:pt x="1142004" y="0"/>
                </a:lnTo>
                <a:lnTo>
                  <a:pt x="1142004" y="1142005"/>
                </a:lnTo>
                <a:lnTo>
                  <a:pt x="0" y="1142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068297" y="7038975"/>
            <a:ext cx="6191003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Hatice GAZEL</a:t>
            </a:r>
          </a:p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PulsarX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077" y="328610"/>
            <a:ext cx="17597847" cy="9556649"/>
            <a:chOff x="0" y="0"/>
            <a:chExt cx="4634824" cy="25169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4824" cy="2516978"/>
            </a:xfrm>
            <a:custGeom>
              <a:avLst/>
              <a:gdLst/>
              <a:ahLst/>
              <a:cxnLst/>
              <a:rect r="r" b="b" t="t" l="l"/>
              <a:pathLst>
                <a:path h="2516978" w="4634824">
                  <a:moveTo>
                    <a:pt x="4399" y="0"/>
                  </a:moveTo>
                  <a:lnTo>
                    <a:pt x="4630424" y="0"/>
                  </a:lnTo>
                  <a:cubicBezTo>
                    <a:pt x="4631591" y="0"/>
                    <a:pt x="4632710" y="464"/>
                    <a:pt x="4633535" y="1289"/>
                  </a:cubicBezTo>
                  <a:cubicBezTo>
                    <a:pt x="4634360" y="2114"/>
                    <a:pt x="4634824" y="3233"/>
                    <a:pt x="4634824" y="4399"/>
                  </a:cubicBezTo>
                  <a:lnTo>
                    <a:pt x="4634824" y="2512578"/>
                  </a:lnTo>
                  <a:cubicBezTo>
                    <a:pt x="4634824" y="2515008"/>
                    <a:pt x="4632854" y="2516978"/>
                    <a:pt x="4630424" y="2516978"/>
                  </a:cubicBezTo>
                  <a:lnTo>
                    <a:pt x="4399" y="2516978"/>
                  </a:lnTo>
                  <a:cubicBezTo>
                    <a:pt x="3233" y="2516978"/>
                    <a:pt x="2114" y="2516514"/>
                    <a:pt x="1289" y="2515689"/>
                  </a:cubicBezTo>
                  <a:cubicBezTo>
                    <a:pt x="464" y="2514864"/>
                    <a:pt x="0" y="2513745"/>
                    <a:pt x="0" y="2512578"/>
                  </a:cubicBezTo>
                  <a:lnTo>
                    <a:pt x="0" y="4399"/>
                  </a:lnTo>
                  <a:cubicBezTo>
                    <a:pt x="0" y="1970"/>
                    <a:pt x="1970" y="0"/>
                    <a:pt x="4399" y="0"/>
                  </a:cubicBezTo>
                  <a:close/>
                </a:path>
              </a:pathLst>
            </a:custGeom>
            <a:solidFill>
              <a:srgbClr val="0C2151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4824" cy="2555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8172" y="1321225"/>
            <a:ext cx="8439566" cy="4050992"/>
          </a:xfrm>
          <a:custGeom>
            <a:avLst/>
            <a:gdLst/>
            <a:ahLst/>
            <a:cxnLst/>
            <a:rect r="r" b="b" t="t" l="l"/>
            <a:pathLst>
              <a:path h="4050992" w="8439566">
                <a:moveTo>
                  <a:pt x="0" y="0"/>
                </a:moveTo>
                <a:lnTo>
                  <a:pt x="8439565" y="0"/>
                </a:lnTo>
                <a:lnTo>
                  <a:pt x="8439565" y="4050992"/>
                </a:lnTo>
                <a:lnTo>
                  <a:pt x="0" y="4050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97626" y="1339104"/>
            <a:ext cx="8402319" cy="4033113"/>
          </a:xfrm>
          <a:custGeom>
            <a:avLst/>
            <a:gdLst/>
            <a:ahLst/>
            <a:cxnLst/>
            <a:rect r="r" b="b" t="t" l="l"/>
            <a:pathLst>
              <a:path h="4033113" w="8402319">
                <a:moveTo>
                  <a:pt x="0" y="0"/>
                </a:moveTo>
                <a:lnTo>
                  <a:pt x="8402319" y="0"/>
                </a:lnTo>
                <a:lnTo>
                  <a:pt x="8402319" y="4033113"/>
                </a:lnTo>
                <a:lnTo>
                  <a:pt x="0" y="4033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8172" y="5572242"/>
            <a:ext cx="8439566" cy="4029893"/>
          </a:xfrm>
          <a:custGeom>
            <a:avLst/>
            <a:gdLst/>
            <a:ahLst/>
            <a:cxnLst/>
            <a:rect r="r" b="b" t="t" l="l"/>
            <a:pathLst>
              <a:path h="4029893" w="8439566">
                <a:moveTo>
                  <a:pt x="0" y="0"/>
                </a:moveTo>
                <a:lnTo>
                  <a:pt x="8439565" y="0"/>
                </a:lnTo>
                <a:lnTo>
                  <a:pt x="8439565" y="4029892"/>
                </a:lnTo>
                <a:lnTo>
                  <a:pt x="0" y="4029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97626" y="5572242"/>
            <a:ext cx="8439566" cy="4029893"/>
          </a:xfrm>
          <a:custGeom>
            <a:avLst/>
            <a:gdLst/>
            <a:ahLst/>
            <a:cxnLst/>
            <a:rect r="r" b="b" t="t" l="l"/>
            <a:pathLst>
              <a:path h="4029893" w="8439566">
                <a:moveTo>
                  <a:pt x="0" y="0"/>
                </a:moveTo>
                <a:lnTo>
                  <a:pt x="8439566" y="0"/>
                </a:lnTo>
                <a:lnTo>
                  <a:pt x="8439566" y="4029892"/>
                </a:lnTo>
                <a:lnTo>
                  <a:pt x="0" y="4029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6557" y="1119011"/>
            <a:ext cx="372143" cy="568157"/>
          </a:xfrm>
          <a:custGeom>
            <a:avLst/>
            <a:gdLst/>
            <a:ahLst/>
            <a:cxnLst/>
            <a:rect r="r" b="b" t="t" l="l"/>
            <a:pathLst>
              <a:path h="568157" w="372143">
                <a:moveTo>
                  <a:pt x="0" y="0"/>
                </a:moveTo>
                <a:lnTo>
                  <a:pt x="372143" y="0"/>
                </a:lnTo>
                <a:lnTo>
                  <a:pt x="372143" y="568157"/>
                </a:lnTo>
                <a:lnTo>
                  <a:pt x="0" y="568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66115" y="1119011"/>
            <a:ext cx="398148" cy="471182"/>
          </a:xfrm>
          <a:custGeom>
            <a:avLst/>
            <a:gdLst/>
            <a:ahLst/>
            <a:cxnLst/>
            <a:rect r="r" b="b" t="t" l="l"/>
            <a:pathLst>
              <a:path h="471182" w="398148">
                <a:moveTo>
                  <a:pt x="0" y="0"/>
                </a:moveTo>
                <a:lnTo>
                  <a:pt x="398149" y="0"/>
                </a:lnTo>
                <a:lnTo>
                  <a:pt x="398149" y="471181"/>
                </a:lnTo>
                <a:lnTo>
                  <a:pt x="0" y="4711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7964" y="5311724"/>
            <a:ext cx="420736" cy="521035"/>
          </a:xfrm>
          <a:custGeom>
            <a:avLst/>
            <a:gdLst/>
            <a:ahLst/>
            <a:cxnLst/>
            <a:rect r="r" b="b" t="t" l="l"/>
            <a:pathLst>
              <a:path h="521035" w="420736">
                <a:moveTo>
                  <a:pt x="0" y="0"/>
                </a:moveTo>
                <a:lnTo>
                  <a:pt x="420736" y="0"/>
                </a:lnTo>
                <a:lnTo>
                  <a:pt x="420736" y="521035"/>
                </a:lnTo>
                <a:lnTo>
                  <a:pt x="0" y="5210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66115" y="5374084"/>
            <a:ext cx="405355" cy="458676"/>
          </a:xfrm>
          <a:custGeom>
            <a:avLst/>
            <a:gdLst/>
            <a:ahLst/>
            <a:cxnLst/>
            <a:rect r="r" b="b" t="t" l="l"/>
            <a:pathLst>
              <a:path h="458676" w="405355">
                <a:moveTo>
                  <a:pt x="0" y="0"/>
                </a:moveTo>
                <a:lnTo>
                  <a:pt x="405355" y="0"/>
                </a:lnTo>
                <a:lnTo>
                  <a:pt x="405355" y="458675"/>
                </a:lnTo>
                <a:lnTo>
                  <a:pt x="0" y="458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146196" y="337324"/>
            <a:ext cx="2644140" cy="78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HOME PAGE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8171" y="396262"/>
            <a:ext cx="17597847" cy="9459141"/>
            <a:chOff x="0" y="0"/>
            <a:chExt cx="4634824" cy="24912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4824" cy="2491296"/>
            </a:xfrm>
            <a:custGeom>
              <a:avLst/>
              <a:gdLst/>
              <a:ahLst/>
              <a:cxnLst/>
              <a:rect r="r" b="b" t="t" l="l"/>
              <a:pathLst>
                <a:path h="2491296" w="4634824">
                  <a:moveTo>
                    <a:pt x="4399" y="0"/>
                  </a:moveTo>
                  <a:lnTo>
                    <a:pt x="4630424" y="0"/>
                  </a:lnTo>
                  <a:cubicBezTo>
                    <a:pt x="4631591" y="0"/>
                    <a:pt x="4632710" y="464"/>
                    <a:pt x="4633535" y="1289"/>
                  </a:cubicBezTo>
                  <a:cubicBezTo>
                    <a:pt x="4634360" y="2114"/>
                    <a:pt x="4634824" y="3233"/>
                    <a:pt x="4634824" y="4399"/>
                  </a:cubicBezTo>
                  <a:lnTo>
                    <a:pt x="4634824" y="2486897"/>
                  </a:lnTo>
                  <a:cubicBezTo>
                    <a:pt x="4634824" y="2489327"/>
                    <a:pt x="4632854" y="2491296"/>
                    <a:pt x="4630424" y="2491296"/>
                  </a:cubicBezTo>
                  <a:lnTo>
                    <a:pt x="4399" y="2491296"/>
                  </a:lnTo>
                  <a:cubicBezTo>
                    <a:pt x="1970" y="2491296"/>
                    <a:pt x="0" y="2489327"/>
                    <a:pt x="0" y="2486897"/>
                  </a:cubicBezTo>
                  <a:lnTo>
                    <a:pt x="0" y="4399"/>
                  </a:lnTo>
                  <a:cubicBezTo>
                    <a:pt x="0" y="1970"/>
                    <a:pt x="1970" y="0"/>
                    <a:pt x="4399" y="0"/>
                  </a:cubicBezTo>
                  <a:close/>
                </a:path>
              </a:pathLst>
            </a:custGeom>
            <a:solidFill>
              <a:srgbClr val="0C2151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4824" cy="2529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6206" y="1119011"/>
            <a:ext cx="8282836" cy="4006822"/>
          </a:xfrm>
          <a:custGeom>
            <a:avLst/>
            <a:gdLst/>
            <a:ahLst/>
            <a:cxnLst/>
            <a:rect r="r" b="b" t="t" l="l"/>
            <a:pathLst>
              <a:path h="4006822" w="8282836">
                <a:moveTo>
                  <a:pt x="0" y="0"/>
                </a:moveTo>
                <a:lnTo>
                  <a:pt x="8282835" y="0"/>
                </a:lnTo>
                <a:lnTo>
                  <a:pt x="8282835" y="4006822"/>
                </a:lnTo>
                <a:lnTo>
                  <a:pt x="0" y="4006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57095" y="1198425"/>
            <a:ext cx="8311974" cy="3927408"/>
          </a:xfrm>
          <a:custGeom>
            <a:avLst/>
            <a:gdLst/>
            <a:ahLst/>
            <a:cxnLst/>
            <a:rect r="r" b="b" t="t" l="l"/>
            <a:pathLst>
              <a:path h="3927408" w="8311974">
                <a:moveTo>
                  <a:pt x="0" y="0"/>
                </a:moveTo>
                <a:lnTo>
                  <a:pt x="8311973" y="0"/>
                </a:lnTo>
                <a:lnTo>
                  <a:pt x="8311973" y="3927408"/>
                </a:lnTo>
                <a:lnTo>
                  <a:pt x="0" y="392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6206" y="5404018"/>
            <a:ext cx="8282836" cy="3955054"/>
          </a:xfrm>
          <a:custGeom>
            <a:avLst/>
            <a:gdLst/>
            <a:ahLst/>
            <a:cxnLst/>
            <a:rect r="r" b="b" t="t" l="l"/>
            <a:pathLst>
              <a:path h="3955054" w="8282836">
                <a:moveTo>
                  <a:pt x="0" y="0"/>
                </a:moveTo>
                <a:lnTo>
                  <a:pt x="8282835" y="0"/>
                </a:lnTo>
                <a:lnTo>
                  <a:pt x="8282835" y="3955054"/>
                </a:lnTo>
                <a:lnTo>
                  <a:pt x="0" y="3955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404018"/>
            <a:ext cx="8234783" cy="3921815"/>
          </a:xfrm>
          <a:custGeom>
            <a:avLst/>
            <a:gdLst/>
            <a:ahLst/>
            <a:cxnLst/>
            <a:rect r="r" b="b" t="t" l="l"/>
            <a:pathLst>
              <a:path h="3921815" w="8234783">
                <a:moveTo>
                  <a:pt x="0" y="0"/>
                </a:moveTo>
                <a:lnTo>
                  <a:pt x="8234783" y="0"/>
                </a:lnTo>
                <a:lnTo>
                  <a:pt x="8234783" y="3921815"/>
                </a:lnTo>
                <a:lnTo>
                  <a:pt x="0" y="3921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62435" y="337324"/>
            <a:ext cx="2811661" cy="78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ABOUT PAGE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88317" y="931654"/>
            <a:ext cx="340383" cy="519669"/>
          </a:xfrm>
          <a:custGeom>
            <a:avLst/>
            <a:gdLst/>
            <a:ahLst/>
            <a:cxnLst/>
            <a:rect r="r" b="b" t="t" l="l"/>
            <a:pathLst>
              <a:path h="519669" w="340383">
                <a:moveTo>
                  <a:pt x="0" y="0"/>
                </a:moveTo>
                <a:lnTo>
                  <a:pt x="340383" y="0"/>
                </a:lnTo>
                <a:lnTo>
                  <a:pt x="340383" y="519670"/>
                </a:lnTo>
                <a:lnTo>
                  <a:pt x="0" y="5196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61152" y="931654"/>
            <a:ext cx="398148" cy="471182"/>
          </a:xfrm>
          <a:custGeom>
            <a:avLst/>
            <a:gdLst/>
            <a:ahLst/>
            <a:cxnLst/>
            <a:rect r="r" b="b" t="t" l="l"/>
            <a:pathLst>
              <a:path h="471182" w="398148">
                <a:moveTo>
                  <a:pt x="0" y="0"/>
                </a:moveTo>
                <a:lnTo>
                  <a:pt x="398148" y="0"/>
                </a:lnTo>
                <a:lnTo>
                  <a:pt x="398148" y="471182"/>
                </a:lnTo>
                <a:lnTo>
                  <a:pt x="0" y="4711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2452" y="5143500"/>
            <a:ext cx="420736" cy="521035"/>
          </a:xfrm>
          <a:custGeom>
            <a:avLst/>
            <a:gdLst/>
            <a:ahLst/>
            <a:cxnLst/>
            <a:rect r="r" b="b" t="t" l="l"/>
            <a:pathLst>
              <a:path h="521035" w="420736">
                <a:moveTo>
                  <a:pt x="0" y="0"/>
                </a:moveTo>
                <a:lnTo>
                  <a:pt x="420736" y="0"/>
                </a:lnTo>
                <a:lnTo>
                  <a:pt x="420736" y="521035"/>
                </a:lnTo>
                <a:lnTo>
                  <a:pt x="0" y="5210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53945" y="5174680"/>
            <a:ext cx="405355" cy="458676"/>
          </a:xfrm>
          <a:custGeom>
            <a:avLst/>
            <a:gdLst/>
            <a:ahLst/>
            <a:cxnLst/>
            <a:rect r="r" b="b" t="t" l="l"/>
            <a:pathLst>
              <a:path h="458676" w="405355">
                <a:moveTo>
                  <a:pt x="0" y="0"/>
                </a:moveTo>
                <a:lnTo>
                  <a:pt x="405355" y="0"/>
                </a:lnTo>
                <a:lnTo>
                  <a:pt x="405355" y="458675"/>
                </a:lnTo>
                <a:lnTo>
                  <a:pt x="0" y="458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077" y="328610"/>
            <a:ext cx="17695355" cy="9459141"/>
            <a:chOff x="0" y="0"/>
            <a:chExt cx="4660505" cy="24912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0505" cy="2491296"/>
            </a:xfrm>
            <a:custGeom>
              <a:avLst/>
              <a:gdLst/>
              <a:ahLst/>
              <a:cxnLst/>
              <a:rect r="r" b="b" t="t" l="l"/>
              <a:pathLst>
                <a:path h="2491296" w="4660505">
                  <a:moveTo>
                    <a:pt x="4375" y="0"/>
                  </a:moveTo>
                  <a:lnTo>
                    <a:pt x="4656130" y="0"/>
                  </a:lnTo>
                  <a:cubicBezTo>
                    <a:pt x="4657290" y="0"/>
                    <a:pt x="4658403" y="461"/>
                    <a:pt x="4659224" y="1281"/>
                  </a:cubicBezTo>
                  <a:cubicBezTo>
                    <a:pt x="4660044" y="2102"/>
                    <a:pt x="4660505" y="3215"/>
                    <a:pt x="4660505" y="4375"/>
                  </a:cubicBezTo>
                  <a:lnTo>
                    <a:pt x="4660505" y="2486921"/>
                  </a:lnTo>
                  <a:cubicBezTo>
                    <a:pt x="4660505" y="2488082"/>
                    <a:pt x="4660044" y="2489194"/>
                    <a:pt x="4659224" y="2490015"/>
                  </a:cubicBezTo>
                  <a:cubicBezTo>
                    <a:pt x="4658403" y="2490835"/>
                    <a:pt x="4657290" y="2491296"/>
                    <a:pt x="4656130" y="2491296"/>
                  </a:cubicBezTo>
                  <a:lnTo>
                    <a:pt x="4375" y="2491296"/>
                  </a:lnTo>
                  <a:cubicBezTo>
                    <a:pt x="3215" y="2491296"/>
                    <a:pt x="2102" y="2490835"/>
                    <a:pt x="1281" y="2490015"/>
                  </a:cubicBezTo>
                  <a:cubicBezTo>
                    <a:pt x="461" y="2489194"/>
                    <a:pt x="0" y="2488082"/>
                    <a:pt x="0" y="2486921"/>
                  </a:cubicBezTo>
                  <a:lnTo>
                    <a:pt x="0" y="4375"/>
                  </a:lnTo>
                  <a:cubicBezTo>
                    <a:pt x="0" y="3215"/>
                    <a:pt x="461" y="2102"/>
                    <a:pt x="1281" y="1281"/>
                  </a:cubicBezTo>
                  <a:cubicBezTo>
                    <a:pt x="2102" y="461"/>
                    <a:pt x="3215" y="0"/>
                    <a:pt x="4375" y="0"/>
                  </a:cubicBezTo>
                  <a:close/>
                </a:path>
              </a:pathLst>
            </a:custGeom>
            <a:solidFill>
              <a:srgbClr val="0C2151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0505" cy="2529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1527" y="1137557"/>
            <a:ext cx="8302473" cy="4005943"/>
          </a:xfrm>
          <a:custGeom>
            <a:avLst/>
            <a:gdLst/>
            <a:ahLst/>
            <a:cxnLst/>
            <a:rect r="r" b="b" t="t" l="l"/>
            <a:pathLst>
              <a:path h="4005943" w="8302473">
                <a:moveTo>
                  <a:pt x="0" y="0"/>
                </a:moveTo>
                <a:lnTo>
                  <a:pt x="8302473" y="0"/>
                </a:lnTo>
                <a:lnTo>
                  <a:pt x="8302473" y="4005943"/>
                </a:lnTo>
                <a:lnTo>
                  <a:pt x="0" y="4005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16911" y="1119011"/>
            <a:ext cx="8243436" cy="3915632"/>
          </a:xfrm>
          <a:custGeom>
            <a:avLst/>
            <a:gdLst/>
            <a:ahLst/>
            <a:cxnLst/>
            <a:rect r="r" b="b" t="t" l="l"/>
            <a:pathLst>
              <a:path h="3915632" w="8243436">
                <a:moveTo>
                  <a:pt x="0" y="0"/>
                </a:moveTo>
                <a:lnTo>
                  <a:pt x="8243437" y="0"/>
                </a:lnTo>
                <a:lnTo>
                  <a:pt x="8243437" y="3915632"/>
                </a:lnTo>
                <a:lnTo>
                  <a:pt x="0" y="3915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1527" y="5404018"/>
            <a:ext cx="8260390" cy="3903034"/>
          </a:xfrm>
          <a:custGeom>
            <a:avLst/>
            <a:gdLst/>
            <a:ahLst/>
            <a:cxnLst/>
            <a:rect r="r" b="b" t="t" l="l"/>
            <a:pathLst>
              <a:path h="3903034" w="8260390">
                <a:moveTo>
                  <a:pt x="0" y="0"/>
                </a:moveTo>
                <a:lnTo>
                  <a:pt x="8260391" y="0"/>
                </a:lnTo>
                <a:lnTo>
                  <a:pt x="8260391" y="3903034"/>
                </a:lnTo>
                <a:lnTo>
                  <a:pt x="0" y="3903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65516" y="337324"/>
            <a:ext cx="4005501" cy="78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AİR QUALİTY PAGE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52996" y="877722"/>
            <a:ext cx="340383" cy="519669"/>
          </a:xfrm>
          <a:custGeom>
            <a:avLst/>
            <a:gdLst/>
            <a:ahLst/>
            <a:cxnLst/>
            <a:rect r="r" b="b" t="t" l="l"/>
            <a:pathLst>
              <a:path h="519669" w="340383">
                <a:moveTo>
                  <a:pt x="0" y="0"/>
                </a:moveTo>
                <a:lnTo>
                  <a:pt x="340384" y="0"/>
                </a:lnTo>
                <a:lnTo>
                  <a:pt x="340384" y="519670"/>
                </a:lnTo>
                <a:lnTo>
                  <a:pt x="0" y="519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60226" y="901966"/>
            <a:ext cx="398148" cy="471182"/>
          </a:xfrm>
          <a:custGeom>
            <a:avLst/>
            <a:gdLst/>
            <a:ahLst/>
            <a:cxnLst/>
            <a:rect r="r" b="b" t="t" l="l"/>
            <a:pathLst>
              <a:path h="471182" w="398148">
                <a:moveTo>
                  <a:pt x="0" y="0"/>
                </a:moveTo>
                <a:lnTo>
                  <a:pt x="398148" y="0"/>
                </a:lnTo>
                <a:lnTo>
                  <a:pt x="398148" y="471182"/>
                </a:lnTo>
                <a:lnTo>
                  <a:pt x="0" y="4711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2820" y="5143500"/>
            <a:ext cx="420736" cy="521035"/>
          </a:xfrm>
          <a:custGeom>
            <a:avLst/>
            <a:gdLst/>
            <a:ahLst/>
            <a:cxnLst/>
            <a:rect r="r" b="b" t="t" l="l"/>
            <a:pathLst>
              <a:path h="521035" w="420736">
                <a:moveTo>
                  <a:pt x="0" y="0"/>
                </a:moveTo>
                <a:lnTo>
                  <a:pt x="420736" y="0"/>
                </a:lnTo>
                <a:lnTo>
                  <a:pt x="420736" y="521035"/>
                </a:lnTo>
                <a:lnTo>
                  <a:pt x="0" y="521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16911" y="5288052"/>
            <a:ext cx="8474657" cy="449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396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Air Quality Backend Technologies:</a:t>
            </a:r>
          </a:p>
          <a:p>
            <a:pPr algn="l" marL="452635" indent="-226318" lvl="1">
              <a:lnSpc>
                <a:spcPts val="2935"/>
              </a:lnSpc>
              <a:buFont typeface="Arial"/>
              <a:buChar char="•"/>
            </a:pPr>
            <a:r>
              <a:rPr lang="en-US" b="true" sz="20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Python (Flask): </a:t>
            </a:r>
            <a:r>
              <a:rPr lang="en-US" sz="20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API developed to process air quality d</a:t>
            </a:r>
            <a:r>
              <a:rPr lang="en-US" sz="20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ata and deliver it to the frontend.</a:t>
            </a:r>
          </a:p>
          <a:p>
            <a:pPr algn="l" marL="452635" indent="-226318" lvl="1">
              <a:lnSpc>
                <a:spcPts val="2935"/>
              </a:lnSpc>
              <a:buFont typeface="Arial"/>
              <a:buChar char="•"/>
            </a:pPr>
            <a:r>
              <a:rPr lang="en-US" b="true" sz="20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Machine Learning (Random Forest):</a:t>
            </a:r>
            <a:r>
              <a:rPr lang="en-US" sz="20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Trained model for predicting AQI (Air Quality Index).</a:t>
            </a:r>
          </a:p>
          <a:p>
            <a:pPr algn="l" marL="452635" indent="-226318" lvl="1">
              <a:lnSpc>
                <a:spcPts val="2935"/>
              </a:lnSpc>
              <a:buFont typeface="Arial"/>
              <a:buChar char="•"/>
            </a:pPr>
            <a:r>
              <a:rPr lang="en-US" b="true" sz="20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Integration (AirNow &amp; TEMPO API):</a:t>
            </a:r>
            <a:r>
              <a:rPr lang="en-US" sz="20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Integrated real-time satellite and sensor data.</a:t>
            </a:r>
          </a:p>
          <a:p>
            <a:pPr algn="l" marL="452635" indent="-226318" lvl="1">
              <a:lnSpc>
                <a:spcPts val="2935"/>
              </a:lnSpc>
              <a:buFont typeface="Arial"/>
              <a:buChar char="•"/>
            </a:pPr>
            <a:r>
              <a:rPr lang="en-US" b="true" sz="20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Processing (Pandas, NumPy):</a:t>
            </a:r>
            <a:r>
              <a:rPr lang="en-US" sz="20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Cleaned and transformed data into an analyzable format.</a:t>
            </a:r>
          </a:p>
          <a:p>
            <a:pPr algn="l" marL="452635" indent="-226318" lvl="1">
              <a:lnSpc>
                <a:spcPts val="2935"/>
              </a:lnSpc>
              <a:buFont typeface="Arial"/>
              <a:buChar char="•"/>
            </a:pPr>
            <a:r>
              <a:rPr lang="en-US" b="true" sz="20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Forecast API:</a:t>
            </a:r>
            <a:r>
              <a:rPr lang="en-US" sz="20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Generated weekly air quality forecasts and provided them in JSON format.</a:t>
            </a:r>
          </a:p>
          <a:p>
            <a:pPr algn="ctr">
              <a:lnSpc>
                <a:spcPts val="251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077" y="328610"/>
            <a:ext cx="17597847" cy="9459141"/>
            <a:chOff x="0" y="0"/>
            <a:chExt cx="4634824" cy="24912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4824" cy="2491296"/>
            </a:xfrm>
            <a:custGeom>
              <a:avLst/>
              <a:gdLst/>
              <a:ahLst/>
              <a:cxnLst/>
              <a:rect r="r" b="b" t="t" l="l"/>
              <a:pathLst>
                <a:path h="2491296" w="4634824">
                  <a:moveTo>
                    <a:pt x="4399" y="0"/>
                  </a:moveTo>
                  <a:lnTo>
                    <a:pt x="4630424" y="0"/>
                  </a:lnTo>
                  <a:cubicBezTo>
                    <a:pt x="4631591" y="0"/>
                    <a:pt x="4632710" y="464"/>
                    <a:pt x="4633535" y="1289"/>
                  </a:cubicBezTo>
                  <a:cubicBezTo>
                    <a:pt x="4634360" y="2114"/>
                    <a:pt x="4634824" y="3233"/>
                    <a:pt x="4634824" y="4399"/>
                  </a:cubicBezTo>
                  <a:lnTo>
                    <a:pt x="4634824" y="2486897"/>
                  </a:lnTo>
                  <a:cubicBezTo>
                    <a:pt x="4634824" y="2489327"/>
                    <a:pt x="4632854" y="2491296"/>
                    <a:pt x="4630424" y="2491296"/>
                  </a:cubicBezTo>
                  <a:lnTo>
                    <a:pt x="4399" y="2491296"/>
                  </a:lnTo>
                  <a:cubicBezTo>
                    <a:pt x="1970" y="2491296"/>
                    <a:pt x="0" y="2489327"/>
                    <a:pt x="0" y="2486897"/>
                  </a:cubicBezTo>
                  <a:lnTo>
                    <a:pt x="0" y="4399"/>
                  </a:lnTo>
                  <a:cubicBezTo>
                    <a:pt x="0" y="1970"/>
                    <a:pt x="1970" y="0"/>
                    <a:pt x="4399" y="0"/>
                  </a:cubicBezTo>
                  <a:close/>
                </a:path>
              </a:pathLst>
            </a:custGeom>
            <a:solidFill>
              <a:srgbClr val="0C2151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4824" cy="2529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8972" y="1304746"/>
            <a:ext cx="8505028" cy="4050520"/>
          </a:xfrm>
          <a:custGeom>
            <a:avLst/>
            <a:gdLst/>
            <a:ahLst/>
            <a:cxnLst/>
            <a:rect r="r" b="b" t="t" l="l"/>
            <a:pathLst>
              <a:path h="4050520" w="8505028">
                <a:moveTo>
                  <a:pt x="0" y="0"/>
                </a:moveTo>
                <a:lnTo>
                  <a:pt x="8505028" y="0"/>
                </a:lnTo>
                <a:lnTo>
                  <a:pt x="8505028" y="4050520"/>
                </a:lnTo>
                <a:lnTo>
                  <a:pt x="0" y="4050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6547" y="5617833"/>
            <a:ext cx="8447453" cy="3980862"/>
          </a:xfrm>
          <a:custGeom>
            <a:avLst/>
            <a:gdLst/>
            <a:ahLst/>
            <a:cxnLst/>
            <a:rect r="r" b="b" t="t" l="l"/>
            <a:pathLst>
              <a:path h="3980862" w="8447453">
                <a:moveTo>
                  <a:pt x="0" y="0"/>
                </a:moveTo>
                <a:lnTo>
                  <a:pt x="8447453" y="0"/>
                </a:lnTo>
                <a:lnTo>
                  <a:pt x="8447453" y="3980862"/>
                </a:lnTo>
                <a:lnTo>
                  <a:pt x="0" y="398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32692" y="337324"/>
            <a:ext cx="3471148" cy="78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FORECAST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8266" y="1602042"/>
            <a:ext cx="8133378" cy="74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</a:t>
            </a:r>
            <a:r>
              <a:rPr lang="en-US" sz="3196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</a:t>
            </a:r>
            <a:r>
              <a:rPr lang="en-US" sz="3196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ecast Backend Technologies:</a:t>
            </a:r>
          </a:p>
          <a:p>
            <a:pPr algn="l">
              <a:lnSpc>
                <a:spcPts val="4195"/>
              </a:lnSpc>
            </a:pPr>
          </a:p>
          <a:p>
            <a:pPr algn="l" marL="646941" indent="-323470" lvl="1">
              <a:lnSpc>
                <a:spcPts val="4195"/>
              </a:lnSpc>
              <a:buFont typeface="Arial"/>
              <a:buChar char="•"/>
            </a:pPr>
            <a:r>
              <a:rPr lang="en-US" b="true" sz="29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Python (Flask):</a:t>
            </a:r>
            <a:r>
              <a:rPr lang="en-US" sz="29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Developed API to deliver forecast results to the frontend.</a:t>
            </a:r>
          </a:p>
          <a:p>
            <a:pPr algn="l" marL="646941" indent="-323470" lvl="1">
              <a:lnSpc>
                <a:spcPts val="4195"/>
              </a:lnSpc>
              <a:buFont typeface="Arial"/>
              <a:buChar char="•"/>
            </a:pPr>
            <a:r>
              <a:rPr lang="en-US" b="true" sz="29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Machine Learning (Random Forest):</a:t>
            </a:r>
            <a:r>
              <a:rPr lang="en-US" sz="29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Built a model for weekly air quality (AQI) prediction.</a:t>
            </a:r>
          </a:p>
          <a:p>
            <a:pPr algn="l" marL="646941" indent="-323470" lvl="1">
              <a:lnSpc>
                <a:spcPts val="4195"/>
              </a:lnSpc>
              <a:buFont typeface="Arial"/>
              <a:buChar char="•"/>
            </a:pPr>
            <a:r>
              <a:rPr lang="en-US" b="true" sz="29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Pandas &amp; NumPy:</a:t>
            </a:r>
            <a:r>
              <a:rPr lang="en-US" sz="29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Used for feature extraction and data preprocessing.</a:t>
            </a:r>
          </a:p>
          <a:p>
            <a:pPr algn="l" marL="646941" indent="-323470" lvl="1">
              <a:lnSpc>
                <a:spcPts val="4195"/>
              </a:lnSpc>
              <a:buFont typeface="Arial"/>
              <a:buChar char="•"/>
            </a:pPr>
            <a:r>
              <a:rPr lang="en-US" b="true" sz="29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Scikit-learn:</a:t>
            </a:r>
            <a:r>
              <a:rPr lang="en-US" sz="29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Applied for model training and performance evaluation.</a:t>
            </a:r>
          </a:p>
          <a:p>
            <a:pPr algn="l" marL="646941" indent="-323470" lvl="1">
              <a:lnSpc>
                <a:spcPts val="4195"/>
              </a:lnSpc>
              <a:buFont typeface="Arial"/>
              <a:buChar char="•"/>
            </a:pPr>
            <a:r>
              <a:rPr lang="en-US" b="true" sz="29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JSON API (Flask Route):</a:t>
            </a:r>
            <a:r>
              <a:rPr lang="en-US" sz="29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/forecast_api endpoint provides forecast data in JSON format.</a:t>
            </a:r>
          </a:p>
          <a:p>
            <a:pPr algn="l">
              <a:lnSpc>
                <a:spcPts val="4195"/>
              </a:lnSpc>
            </a:pPr>
          </a:p>
          <a:p>
            <a:pPr algn="ctr">
              <a:lnSpc>
                <a:spcPts val="419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340383" cy="519669"/>
          </a:xfrm>
          <a:custGeom>
            <a:avLst/>
            <a:gdLst/>
            <a:ahLst/>
            <a:cxnLst/>
            <a:rect r="r" b="b" t="t" l="l"/>
            <a:pathLst>
              <a:path h="519669" w="340383">
                <a:moveTo>
                  <a:pt x="0" y="0"/>
                </a:moveTo>
                <a:lnTo>
                  <a:pt x="340383" y="0"/>
                </a:lnTo>
                <a:lnTo>
                  <a:pt x="340383" y="519669"/>
                </a:lnTo>
                <a:lnTo>
                  <a:pt x="0" y="51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0935" y="5382242"/>
            <a:ext cx="398148" cy="471182"/>
          </a:xfrm>
          <a:custGeom>
            <a:avLst/>
            <a:gdLst/>
            <a:ahLst/>
            <a:cxnLst/>
            <a:rect r="r" b="b" t="t" l="l"/>
            <a:pathLst>
              <a:path h="471182" w="398148">
                <a:moveTo>
                  <a:pt x="0" y="0"/>
                </a:moveTo>
                <a:lnTo>
                  <a:pt x="398148" y="0"/>
                </a:lnTo>
                <a:lnTo>
                  <a:pt x="398148" y="471182"/>
                </a:lnTo>
                <a:lnTo>
                  <a:pt x="0" y="471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077" y="328610"/>
            <a:ext cx="17597847" cy="9459141"/>
            <a:chOff x="0" y="0"/>
            <a:chExt cx="4634824" cy="24912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4824" cy="2491296"/>
            </a:xfrm>
            <a:custGeom>
              <a:avLst/>
              <a:gdLst/>
              <a:ahLst/>
              <a:cxnLst/>
              <a:rect r="r" b="b" t="t" l="l"/>
              <a:pathLst>
                <a:path h="2491296" w="4634824">
                  <a:moveTo>
                    <a:pt x="4399" y="0"/>
                  </a:moveTo>
                  <a:lnTo>
                    <a:pt x="4630424" y="0"/>
                  </a:lnTo>
                  <a:cubicBezTo>
                    <a:pt x="4631591" y="0"/>
                    <a:pt x="4632710" y="464"/>
                    <a:pt x="4633535" y="1289"/>
                  </a:cubicBezTo>
                  <a:cubicBezTo>
                    <a:pt x="4634360" y="2114"/>
                    <a:pt x="4634824" y="3233"/>
                    <a:pt x="4634824" y="4399"/>
                  </a:cubicBezTo>
                  <a:lnTo>
                    <a:pt x="4634824" y="2486897"/>
                  </a:lnTo>
                  <a:cubicBezTo>
                    <a:pt x="4634824" y="2489327"/>
                    <a:pt x="4632854" y="2491296"/>
                    <a:pt x="4630424" y="2491296"/>
                  </a:cubicBezTo>
                  <a:lnTo>
                    <a:pt x="4399" y="2491296"/>
                  </a:lnTo>
                  <a:cubicBezTo>
                    <a:pt x="1970" y="2491296"/>
                    <a:pt x="0" y="2489327"/>
                    <a:pt x="0" y="2486897"/>
                  </a:cubicBezTo>
                  <a:lnTo>
                    <a:pt x="0" y="4399"/>
                  </a:lnTo>
                  <a:cubicBezTo>
                    <a:pt x="0" y="1970"/>
                    <a:pt x="1970" y="0"/>
                    <a:pt x="4399" y="0"/>
                  </a:cubicBezTo>
                  <a:close/>
                </a:path>
              </a:pathLst>
            </a:custGeom>
            <a:solidFill>
              <a:srgbClr val="0C2151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4824" cy="2529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3714" y="5382242"/>
            <a:ext cx="8701699" cy="4122430"/>
          </a:xfrm>
          <a:custGeom>
            <a:avLst/>
            <a:gdLst/>
            <a:ahLst/>
            <a:cxnLst/>
            <a:rect r="r" b="b" t="t" l="l"/>
            <a:pathLst>
              <a:path h="4122430" w="8701699">
                <a:moveTo>
                  <a:pt x="0" y="0"/>
                </a:moveTo>
                <a:lnTo>
                  <a:pt x="8701699" y="0"/>
                </a:lnTo>
                <a:lnTo>
                  <a:pt x="8701699" y="4122430"/>
                </a:lnTo>
                <a:lnTo>
                  <a:pt x="0" y="412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3714" y="1028700"/>
            <a:ext cx="8701699" cy="4133307"/>
          </a:xfrm>
          <a:custGeom>
            <a:avLst/>
            <a:gdLst/>
            <a:ahLst/>
            <a:cxnLst/>
            <a:rect r="r" b="b" t="t" l="l"/>
            <a:pathLst>
              <a:path h="4133307" w="8701699">
                <a:moveTo>
                  <a:pt x="0" y="0"/>
                </a:moveTo>
                <a:lnTo>
                  <a:pt x="8701699" y="0"/>
                </a:lnTo>
                <a:lnTo>
                  <a:pt x="8701699" y="4133307"/>
                </a:lnTo>
                <a:lnTo>
                  <a:pt x="0" y="4133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87619" y="247014"/>
            <a:ext cx="5912763" cy="78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CONTACT &amp; CHATBOT PAGE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768865"/>
            <a:ext cx="340383" cy="519669"/>
          </a:xfrm>
          <a:custGeom>
            <a:avLst/>
            <a:gdLst/>
            <a:ahLst/>
            <a:cxnLst/>
            <a:rect r="r" b="b" t="t" l="l"/>
            <a:pathLst>
              <a:path h="519669" w="340383">
                <a:moveTo>
                  <a:pt x="0" y="0"/>
                </a:moveTo>
                <a:lnTo>
                  <a:pt x="340383" y="0"/>
                </a:lnTo>
                <a:lnTo>
                  <a:pt x="340383" y="519670"/>
                </a:lnTo>
                <a:lnTo>
                  <a:pt x="0" y="5196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0935" y="5162007"/>
            <a:ext cx="398148" cy="471182"/>
          </a:xfrm>
          <a:custGeom>
            <a:avLst/>
            <a:gdLst/>
            <a:ahLst/>
            <a:cxnLst/>
            <a:rect r="r" b="b" t="t" l="l"/>
            <a:pathLst>
              <a:path h="471182" w="398148">
                <a:moveTo>
                  <a:pt x="0" y="0"/>
                </a:moveTo>
                <a:lnTo>
                  <a:pt x="398148" y="0"/>
                </a:lnTo>
                <a:lnTo>
                  <a:pt x="398148" y="471181"/>
                </a:lnTo>
                <a:lnTo>
                  <a:pt x="0" y="471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46053" y="1174235"/>
            <a:ext cx="8133378" cy="827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896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Chatbot Backend Technologies:</a:t>
            </a:r>
          </a:p>
          <a:p>
            <a:pPr algn="l" marL="625351" indent="-312676" lvl="1">
              <a:lnSpc>
                <a:spcPts val="4055"/>
              </a:lnSpc>
              <a:buFont typeface="Arial"/>
              <a:buChar char="•"/>
            </a:pPr>
            <a:r>
              <a:rPr lang="en-US" b="true" sz="28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Python (Flask): </a:t>
            </a:r>
            <a:r>
              <a:rPr lang="en-US" sz="28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Backend API developed to handle user messages and return AI-generated responses.</a:t>
            </a:r>
          </a:p>
          <a:p>
            <a:pPr algn="l" marL="625351" indent="-312676" lvl="1">
              <a:lnSpc>
                <a:spcPts val="4055"/>
              </a:lnSpc>
              <a:buFont typeface="Arial"/>
              <a:buChar char="•"/>
            </a:pPr>
            <a:r>
              <a:rPr lang="en-US" b="true" sz="28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Natur</a:t>
            </a:r>
            <a:r>
              <a:rPr lang="en-US" b="true" sz="28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 Language Processing (NLP):</a:t>
            </a:r>
            <a:r>
              <a:rPr lang="en-US" sz="28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Implemented to understand user queries about air quality and provide meaningful answers.</a:t>
            </a:r>
          </a:p>
          <a:p>
            <a:pPr algn="l" marL="625351" indent="-312676" lvl="1">
              <a:lnSpc>
                <a:spcPts val="4055"/>
              </a:lnSpc>
              <a:buFont typeface="Arial"/>
              <a:buChar char="•"/>
            </a:pPr>
            <a:r>
              <a:rPr lang="en-US" b="true" sz="28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Rule-b</a:t>
            </a:r>
            <a:r>
              <a:rPr lang="en-US" b="true" sz="28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ased &amp; Contextual Reply System: </a:t>
            </a:r>
            <a:r>
              <a:rPr lang="en-US" sz="28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Designed to detect keywords (e.g., AQI, mask, weather, health) and generate dynamic insights.</a:t>
            </a:r>
          </a:p>
          <a:p>
            <a:pPr algn="l" marL="625351" indent="-312676" lvl="1">
              <a:lnSpc>
                <a:spcPts val="4055"/>
              </a:lnSpc>
              <a:buFont typeface="Arial"/>
              <a:buChar char="•"/>
            </a:pPr>
            <a:r>
              <a:rPr lang="en-US" b="true" sz="28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Ins</a:t>
            </a:r>
            <a:r>
              <a:rPr lang="en-US" b="true" sz="28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ight Engine:</a:t>
            </a:r>
            <a:r>
              <a:rPr lang="en-US" sz="28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Offers personalized suggestions based on current AQI levels and health conditions.</a:t>
            </a:r>
          </a:p>
          <a:p>
            <a:pPr algn="l" marL="625351" indent="-312676" lvl="1">
              <a:lnSpc>
                <a:spcPts val="4055"/>
              </a:lnSpc>
              <a:buFont typeface="Arial"/>
              <a:buChar char="•"/>
            </a:pPr>
            <a:r>
              <a:rPr lang="en-US" b="true" sz="289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JSON Communication: </a:t>
            </a:r>
            <a:r>
              <a:rPr lang="en-US" sz="289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Ensures smooth and secure data exchange between the frontend and backend.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76435" y="4112900"/>
            <a:ext cx="1427425" cy="1619773"/>
          </a:xfrm>
          <a:custGeom>
            <a:avLst/>
            <a:gdLst/>
            <a:ahLst/>
            <a:cxnLst/>
            <a:rect r="r" b="b" t="t" l="l"/>
            <a:pathLst>
              <a:path h="1619773" w="1427425">
                <a:moveTo>
                  <a:pt x="0" y="0"/>
                </a:moveTo>
                <a:lnTo>
                  <a:pt x="1427425" y="0"/>
                </a:lnTo>
                <a:lnTo>
                  <a:pt x="1427425" y="1619772"/>
                </a:lnTo>
                <a:lnTo>
                  <a:pt x="0" y="1619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25864" y="3989075"/>
            <a:ext cx="9250572" cy="217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79"/>
              </a:lnSpc>
            </a:pPr>
            <a:r>
              <a:rPr lang="en-US" sz="13499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DAG02v_8DZI</dc:identifier>
  <dcterms:modified xsi:type="dcterms:W3CDTF">2011-08-01T06:04:30Z</dcterms:modified>
  <cp:revision>1</cp:revision>
  <dc:title>Exploring outer space</dc:title>
</cp:coreProperties>
</file>